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5.svg" ContentType="image/svg+xml"/>
  <Override PartName="/ppt/media/image2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8288000" cy="10287000"/>
  <p:notesSz cx="6858000" cy="9144000"/>
  <p:embeddedFontLst>
    <p:embeddedFont>
      <p:font typeface="Bebas Neue Cyrillic" panose="02000506000000020004"/>
      <p:regular r:id="rId16"/>
    </p:embeddedFont>
    <p:embeddedFont>
      <p:font typeface="Montserrat Classic Bold" panose="00000800000000000000"/>
      <p:bold r:id="rId17"/>
    </p:embeddedFont>
    <p:embeddedFont>
      <p:font typeface="Montserrat Classic" panose="00000500000000000000"/>
      <p:regular r:id="rId18"/>
    </p:embeddedFont>
    <p:embeddedFont>
      <p:font typeface="Montserrat" panose="00000500000000000000"/>
      <p:regular r:id="rId19"/>
      <p:bold r:id="rId20"/>
      <p:italic r:id="rId21"/>
      <p:boldItalic r:id="rId22"/>
    </p:embeddedFont>
    <p:embeddedFont>
      <p:font typeface="Montserrat Bold" panose="0000080000000000000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46" d="100"/>
          <a:sy n="46" d="100"/>
        </p:scale>
        <p:origin x="5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6502" y="0"/>
            <a:ext cx="7251498" cy="10287000"/>
            <a:chOff x="0" y="0"/>
            <a:chExt cx="19098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9859" cy="2709333"/>
            </a:xfrm>
            <a:custGeom>
              <a:avLst/>
              <a:gdLst/>
              <a:ahLst/>
              <a:cxnLst/>
              <a:rect l="l" t="t" r="r" b="b"/>
              <a:pathLst>
                <a:path w="1909859" h="2709333">
                  <a:moveTo>
                    <a:pt x="0" y="0"/>
                  </a:moveTo>
                  <a:lnTo>
                    <a:pt x="1909859" y="0"/>
                  </a:lnTo>
                  <a:lnTo>
                    <a:pt x="19098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84346" y="0"/>
            <a:ext cx="6603654" cy="10287000"/>
            <a:chOff x="0" y="0"/>
            <a:chExt cx="8804871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7203" r="7203"/>
            <a:stretch>
              <a:fillRect/>
            </a:stretch>
          </p:blipFill>
          <p:spPr>
            <a:xfrm>
              <a:off x="0" y="0"/>
              <a:ext cx="8804871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673988" y="3356803"/>
            <a:ext cx="4831370" cy="2739497"/>
            <a:chOff x="0" y="0"/>
            <a:chExt cx="1272460" cy="7215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2460" cy="721514"/>
            </a:xfrm>
            <a:custGeom>
              <a:avLst/>
              <a:gdLst/>
              <a:ahLst/>
              <a:cxnLst/>
              <a:rect l="l" t="t" r="r" b="b"/>
              <a:pathLst>
                <a:path w="1272460" h="721514">
                  <a:moveTo>
                    <a:pt x="0" y="0"/>
                  </a:moveTo>
                  <a:lnTo>
                    <a:pt x="1272460" y="0"/>
                  </a:lnTo>
                  <a:lnTo>
                    <a:pt x="1272460" y="721514"/>
                  </a:lnTo>
                  <a:lnTo>
                    <a:pt x="0" y="721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90217"/>
            <a:ext cx="1951978" cy="2375326"/>
          </a:xfrm>
          <a:custGeom>
            <a:avLst/>
            <a:gdLst/>
            <a:ahLst/>
            <a:cxnLst/>
            <a:rect l="l" t="t" r="r" b="b"/>
            <a:pathLst>
              <a:path w="1951978" h="2375326">
                <a:moveTo>
                  <a:pt x="0" y="0"/>
                </a:moveTo>
                <a:lnTo>
                  <a:pt x="1951978" y="0"/>
                </a:lnTo>
                <a:lnTo>
                  <a:pt x="1951978" y="2375326"/>
                </a:lnTo>
                <a:lnTo>
                  <a:pt x="0" y="2375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9" r="-629" b="-6438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8917310" y="-34154"/>
            <a:ext cx="2074468" cy="2286204"/>
          </a:xfrm>
          <a:custGeom>
            <a:avLst/>
            <a:gdLst/>
            <a:ahLst/>
            <a:cxnLst/>
            <a:rect l="l" t="t" r="r" b="b"/>
            <a:pathLst>
              <a:path w="2074468" h="2286204">
                <a:moveTo>
                  <a:pt x="0" y="0"/>
                </a:moveTo>
                <a:lnTo>
                  <a:pt x="2074468" y="0"/>
                </a:lnTo>
                <a:lnTo>
                  <a:pt x="2074468" y="2286204"/>
                </a:lnTo>
                <a:lnTo>
                  <a:pt x="0" y="228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756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238145" y="3690400"/>
            <a:ext cx="11812367" cy="19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4570">
                <a:solidFill>
                  <a:srgbClr val="111114"/>
                </a:solidFill>
                <a:latin typeface="Bebas Neue Cyrillic" panose="02000506000000020004"/>
              </a:rPr>
              <a:t>Observasi dan Karakterisasi Tanaman Tembakau (Nicotiana tabacum. L ) Beberapa Varietas Lokal dan Nasional di Sulawesi Selatan</a:t>
            </a:r>
            <a:endParaRPr lang="en-US" sz="4570">
              <a:solidFill>
                <a:srgbClr val="111114"/>
              </a:solidFill>
              <a:latin typeface="Bebas Neue Cyrillic" panose="0200050600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51978" y="433072"/>
            <a:ext cx="7299939" cy="144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5"/>
              </a:lnSpc>
            </a:pPr>
            <a:r>
              <a:rPr lang="en-US" sz="5500">
                <a:solidFill>
                  <a:srgbClr val="0A396D"/>
                </a:solidFill>
                <a:latin typeface="Montserrat Classic Bold" panose="00000800000000000000"/>
              </a:rPr>
              <a:t>LAPORAN</a:t>
            </a:r>
            <a:endParaRPr lang="en-US" sz="5500">
              <a:solidFill>
                <a:srgbClr val="0A396D"/>
              </a:solidFill>
              <a:latin typeface="Montserrat Classic Bold" panose="00000800000000000000"/>
            </a:endParaRPr>
          </a:p>
          <a:p>
            <a:pPr algn="ctr">
              <a:lnSpc>
                <a:spcPts val="5555"/>
              </a:lnSpc>
            </a:pPr>
            <a:r>
              <a:rPr lang="en-US" sz="5500">
                <a:solidFill>
                  <a:srgbClr val="0A396D"/>
                </a:solidFill>
                <a:latin typeface="Montserrat Classic Bold" panose="00000800000000000000"/>
              </a:rPr>
              <a:t>KEMAJUAN</a:t>
            </a:r>
            <a:endParaRPr lang="en-US" sz="5500">
              <a:solidFill>
                <a:srgbClr val="0A396D"/>
              </a:solidFill>
              <a:latin typeface="Montserrat Classic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43201" y="7315500"/>
            <a:ext cx="6161890" cy="233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90"/>
              </a:lnSpc>
            </a:pPr>
            <a:r>
              <a:rPr lang="en-US" sz="3145" dirty="0">
                <a:solidFill>
                  <a:srgbClr val="000000"/>
                </a:solidFill>
                <a:latin typeface="Montserrat Classic" panose="00000500000000000000"/>
              </a:rPr>
              <a:t>TIM PENGUSUL:</a:t>
            </a:r>
            <a:endParaRPr lang="en-US" sz="3145" dirty="0">
              <a:solidFill>
                <a:srgbClr val="000000"/>
              </a:solidFill>
              <a:latin typeface="Montserrat Classic" panose="00000500000000000000"/>
            </a:endParaRPr>
          </a:p>
          <a:p>
            <a:pPr algn="ctr">
              <a:lnSpc>
                <a:spcPts val="4690"/>
              </a:lnSpc>
            </a:pPr>
            <a:r>
              <a:rPr lang="en-US" sz="3145" dirty="0">
                <a:solidFill>
                  <a:srgbClr val="000000"/>
                </a:solidFill>
                <a:latin typeface="Montserrat Classic" panose="00000500000000000000"/>
              </a:rPr>
              <a:t>SRI NUR QADRI, S.P., M.SI</a:t>
            </a:r>
            <a:endParaRPr lang="en-US" sz="3145" dirty="0">
              <a:solidFill>
                <a:srgbClr val="000000"/>
              </a:solidFill>
              <a:latin typeface="Montserrat Classic" panose="00000500000000000000"/>
            </a:endParaRPr>
          </a:p>
          <a:p>
            <a:pPr algn="ctr">
              <a:lnSpc>
                <a:spcPts val="4690"/>
              </a:lnSpc>
            </a:pPr>
            <a:r>
              <a:rPr lang="en-US" sz="3145" dirty="0">
                <a:solidFill>
                  <a:srgbClr val="000000"/>
                </a:solidFill>
                <a:latin typeface="Montserrat Classic" panose="00000500000000000000"/>
              </a:rPr>
              <a:t>MAYASARI YAMIN, S.P., M.SI</a:t>
            </a:r>
            <a:endParaRPr lang="en-US" sz="3145" dirty="0">
              <a:solidFill>
                <a:srgbClr val="000000"/>
              </a:solidFill>
              <a:latin typeface="Montserrat Classic" panose="00000500000000000000"/>
            </a:endParaRPr>
          </a:p>
          <a:p>
            <a:pPr algn="ctr">
              <a:lnSpc>
                <a:spcPts val="4690"/>
              </a:lnSpc>
            </a:pPr>
            <a:r>
              <a:rPr lang="en-US" sz="3145" dirty="0">
                <a:solidFill>
                  <a:srgbClr val="000000"/>
                </a:solidFill>
                <a:latin typeface="Montserrat Classic" panose="00000500000000000000"/>
              </a:rPr>
              <a:t>DZULKIFLI DARWIS, S.P</a:t>
            </a:r>
            <a:endParaRPr lang="en-US" sz="3145" dirty="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19318" y="1689574"/>
            <a:ext cx="7669519" cy="66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  <a:spcBef>
                <a:spcPct val="0"/>
              </a:spcBef>
            </a:pPr>
            <a:r>
              <a:rPr lang="en-US" sz="3145">
                <a:solidFill>
                  <a:srgbClr val="000000"/>
                </a:solidFill>
                <a:latin typeface="Montserrat Classic" panose="00000500000000000000"/>
              </a:rPr>
              <a:t>(DRTPM-PENELITIAN DOSEN PEMULA)</a:t>
            </a:r>
            <a:endParaRPr lang="en-US" sz="3145">
              <a:solidFill>
                <a:srgbClr val="000000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1251" y="0"/>
            <a:ext cx="2206749" cy="10287000"/>
            <a:chOff x="0" y="0"/>
            <a:chExt cx="724720" cy="33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720" cy="3378359"/>
            </a:xfrm>
            <a:custGeom>
              <a:avLst/>
              <a:gdLst/>
              <a:ahLst/>
              <a:cxnLst/>
              <a:rect l="l" t="t" r="r" b="b"/>
              <a:pathLst>
                <a:path w="724720" h="3378359">
                  <a:moveTo>
                    <a:pt x="0" y="0"/>
                  </a:moveTo>
                  <a:lnTo>
                    <a:pt x="724720" y="0"/>
                  </a:lnTo>
                  <a:lnTo>
                    <a:pt x="724720" y="3378359"/>
                  </a:lnTo>
                  <a:lnTo>
                    <a:pt x="0" y="3378359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01936" y="0"/>
            <a:ext cx="3286064" cy="3285690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"/>
              <a:stretch>
                <a:fillRect l="-16659" r="-166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67818" y="3597935"/>
            <a:ext cx="3091482" cy="3091130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001936" y="7003390"/>
            <a:ext cx="3286064" cy="3285690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15" name="Picture 14" descr="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71500"/>
            <a:ext cx="8686165" cy="86861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460740" y="1130046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8007" y="0"/>
            <a:ext cx="1609993" cy="10287000"/>
            <a:chOff x="0" y="0"/>
            <a:chExt cx="163674" cy="104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674" cy="1045790"/>
            </a:xfrm>
            <a:custGeom>
              <a:avLst/>
              <a:gdLst/>
              <a:ahLst/>
              <a:cxnLst/>
              <a:rect l="l" t="t" r="r" b="b"/>
              <a:pathLst>
                <a:path w="163674" h="1045790">
                  <a:moveTo>
                    <a:pt x="0" y="0"/>
                  </a:moveTo>
                  <a:lnTo>
                    <a:pt x="163674" y="0"/>
                  </a:lnTo>
                  <a:lnTo>
                    <a:pt x="163674" y="1045790"/>
                  </a:lnTo>
                  <a:lnTo>
                    <a:pt x="0" y="1045790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383" y="1028700"/>
            <a:ext cx="3175560" cy="8229600"/>
            <a:chOff x="0" y="0"/>
            <a:chExt cx="4234081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24275" r="24275"/>
            <a:stretch>
              <a:fillRect/>
            </a:stretch>
          </p:blipFill>
          <p:spPr>
            <a:xfrm>
              <a:off x="0" y="0"/>
              <a:ext cx="4234081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040007" y="1480484"/>
            <a:ext cx="4565966" cy="2771142"/>
            <a:chOff x="0" y="0"/>
            <a:chExt cx="6087955" cy="369485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087955" cy="3694856"/>
              <a:chOff x="0" y="0"/>
              <a:chExt cx="1071652" cy="6503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1652" cy="650399"/>
              </a:xfrm>
              <a:custGeom>
                <a:avLst/>
                <a:gdLst/>
                <a:ahLst/>
                <a:cxnLst/>
                <a:rect l="l" t="t" r="r" b="b"/>
                <a:pathLst>
                  <a:path w="1071652" h="650399">
                    <a:moveTo>
                      <a:pt x="97037" y="0"/>
                    </a:moveTo>
                    <a:lnTo>
                      <a:pt x="974614" y="0"/>
                    </a:lnTo>
                    <a:cubicBezTo>
                      <a:pt x="1028207" y="0"/>
                      <a:pt x="1071652" y="43445"/>
                      <a:pt x="1071652" y="97037"/>
                    </a:cubicBezTo>
                    <a:lnTo>
                      <a:pt x="1071652" y="553362"/>
                    </a:lnTo>
                    <a:cubicBezTo>
                      <a:pt x="1071652" y="606954"/>
                      <a:pt x="1028207" y="650399"/>
                      <a:pt x="974614" y="650399"/>
                    </a:cubicBezTo>
                    <a:lnTo>
                      <a:pt x="97037" y="650399"/>
                    </a:lnTo>
                    <a:cubicBezTo>
                      <a:pt x="43445" y="650399"/>
                      <a:pt x="0" y="606954"/>
                      <a:pt x="0" y="553362"/>
                    </a:cubicBezTo>
                    <a:lnTo>
                      <a:pt x="0" y="97037"/>
                    </a:lnTo>
                    <a:cubicBezTo>
                      <a:pt x="0" y="43445"/>
                      <a:pt x="43445" y="0"/>
                      <a:pt x="970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11114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05734" y="151678"/>
              <a:ext cx="5876486" cy="2902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25"/>
                </a:lnSpc>
                <a:spcBef>
                  <a:spcPct val="0"/>
                </a:spcBef>
              </a:pPr>
              <a:r>
                <a:rPr lang="en-US" sz="2020">
                  <a:solidFill>
                    <a:srgbClr val="000000"/>
                  </a:solidFill>
                  <a:latin typeface="Montserrat" panose="00000500000000000000"/>
                </a:rPr>
                <a:t> </a:t>
              </a:r>
              <a:endParaRPr lang="en-US" sz="2020">
                <a:solidFill>
                  <a:srgbClr val="000000"/>
                </a:solidFill>
                <a:latin typeface="Montserrat" panose="00000500000000000000"/>
              </a:endParaRPr>
            </a:p>
            <a:p>
              <a:pPr marL="436245" lvl="1" indent="-217805" algn="just">
                <a:lnSpc>
                  <a:spcPts val="2425"/>
                </a:lnSpc>
                <a:buFont typeface="Arial" panose="020B0604020202020204"/>
                <a:buChar char="•"/>
              </a:pPr>
              <a:r>
                <a:rPr lang="en-US" sz="2020">
                  <a:solidFill>
                    <a:srgbClr val="000000"/>
                  </a:solidFill>
                  <a:latin typeface="Montserrat" panose="00000500000000000000"/>
                </a:rPr>
                <a:t>rendahnya  produksi tanaman tembakau </a:t>
              </a:r>
              <a:endParaRPr lang="en-US" sz="2020">
                <a:solidFill>
                  <a:srgbClr val="000000"/>
                </a:solidFill>
                <a:latin typeface="Montserrat" panose="00000500000000000000"/>
              </a:endParaRPr>
            </a:p>
            <a:p>
              <a:pPr marL="436245" lvl="1" indent="-217805" algn="just">
                <a:lnSpc>
                  <a:spcPts val="2425"/>
                </a:lnSpc>
                <a:buFont typeface="Arial" panose="020B0604020202020204"/>
                <a:buChar char="•"/>
              </a:pPr>
              <a:r>
                <a:rPr lang="en-US" sz="2020">
                  <a:solidFill>
                    <a:srgbClr val="000000"/>
                  </a:solidFill>
                  <a:latin typeface="Montserrat" panose="00000500000000000000"/>
                </a:rPr>
                <a:t>terbatasnya benih varietas unggul baru (VUB)</a:t>
              </a:r>
              <a:endParaRPr lang="en-US" sz="2020">
                <a:solidFill>
                  <a:srgbClr val="000000"/>
                </a:solidFill>
                <a:latin typeface="Montserrat" panose="00000500000000000000"/>
              </a:endParaRPr>
            </a:p>
            <a:p>
              <a:pPr marL="436245" lvl="1" indent="-217805" algn="just">
                <a:lnSpc>
                  <a:spcPts val="2425"/>
                </a:lnSpc>
                <a:buFont typeface="Arial" panose="020B0604020202020204"/>
                <a:buChar char="•"/>
              </a:pPr>
              <a:r>
                <a:rPr lang="en-US" sz="2020">
                  <a:solidFill>
                    <a:srgbClr val="000000"/>
                  </a:solidFill>
                  <a:latin typeface="Montserrat" panose="00000500000000000000"/>
                </a:rPr>
                <a:t>meningkatnya reduksi lahan pertanian </a:t>
              </a:r>
              <a:endParaRPr lang="en-US" sz="2020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46144" y="4703410"/>
            <a:ext cx="5374056" cy="4554890"/>
            <a:chOff x="0" y="0"/>
            <a:chExt cx="7165408" cy="60731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165408" cy="6073187"/>
              <a:chOff x="0" y="0"/>
              <a:chExt cx="1181699" cy="100157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1699" cy="1001573"/>
              </a:xfrm>
              <a:custGeom>
                <a:avLst/>
                <a:gdLst/>
                <a:ahLst/>
                <a:cxnLst/>
                <a:rect l="l" t="t" r="r" b="b"/>
                <a:pathLst>
                  <a:path w="1181699" h="1001573">
                    <a:moveTo>
                      <a:pt x="88001" y="0"/>
                    </a:moveTo>
                    <a:lnTo>
                      <a:pt x="1093699" y="0"/>
                    </a:lnTo>
                    <a:cubicBezTo>
                      <a:pt x="1117038" y="0"/>
                      <a:pt x="1139421" y="9271"/>
                      <a:pt x="1155924" y="25775"/>
                    </a:cubicBezTo>
                    <a:cubicBezTo>
                      <a:pt x="1172428" y="42278"/>
                      <a:pt x="1181699" y="64661"/>
                      <a:pt x="1181699" y="88001"/>
                    </a:cubicBezTo>
                    <a:lnTo>
                      <a:pt x="1181699" y="913572"/>
                    </a:lnTo>
                    <a:cubicBezTo>
                      <a:pt x="1181699" y="936912"/>
                      <a:pt x="1172428" y="959295"/>
                      <a:pt x="1155924" y="975798"/>
                    </a:cubicBezTo>
                    <a:cubicBezTo>
                      <a:pt x="1139421" y="992302"/>
                      <a:pt x="1117038" y="1001573"/>
                      <a:pt x="1093699" y="1001573"/>
                    </a:cubicBezTo>
                    <a:lnTo>
                      <a:pt x="88001" y="1001573"/>
                    </a:lnTo>
                    <a:cubicBezTo>
                      <a:pt x="64661" y="1001573"/>
                      <a:pt x="42278" y="992302"/>
                      <a:pt x="25775" y="975798"/>
                    </a:cubicBezTo>
                    <a:cubicBezTo>
                      <a:pt x="9271" y="959295"/>
                      <a:pt x="0" y="936912"/>
                      <a:pt x="0" y="913572"/>
                    </a:cubicBezTo>
                    <a:lnTo>
                      <a:pt x="0" y="88001"/>
                    </a:lnTo>
                    <a:cubicBezTo>
                      <a:pt x="0" y="64661"/>
                      <a:pt x="9271" y="42278"/>
                      <a:pt x="25775" y="25775"/>
                    </a:cubicBezTo>
                    <a:cubicBezTo>
                      <a:pt x="42278" y="9271"/>
                      <a:pt x="64661" y="0"/>
                      <a:pt x="88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11114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447" y="161897"/>
              <a:ext cx="6916514" cy="553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5455" lvl="1" indent="-233045" algn="just">
                <a:lnSpc>
                  <a:spcPts val="2585"/>
                </a:lnSpc>
                <a:buFont typeface="Arial" panose="020B0604020202020204"/>
                <a:buChar char="•"/>
              </a:pPr>
              <a:r>
                <a:rPr lang="en-US" sz="2155">
                  <a:solidFill>
                    <a:srgbClr val="000000"/>
                  </a:solidFill>
                  <a:latin typeface="Montserrat" panose="00000500000000000000"/>
                </a:rPr>
                <a:t>perlu adanya analisis tanah untuk yang bertujuan untuk mendapat analisis tanah terbaik untuk penanaman tembakau </a:t>
              </a:r>
              <a:endParaRPr lang="en-US" sz="2155">
                <a:solidFill>
                  <a:srgbClr val="000000"/>
                </a:solidFill>
                <a:latin typeface="Montserrat" panose="00000500000000000000"/>
              </a:endParaRPr>
            </a:p>
            <a:p>
              <a:pPr marL="465455" lvl="1" indent="-233045" algn="just">
                <a:lnSpc>
                  <a:spcPts val="2585"/>
                </a:lnSpc>
                <a:buFont typeface="Arial" panose="020B0604020202020204"/>
                <a:buChar char="•"/>
              </a:pPr>
              <a:r>
                <a:rPr lang="en-US" sz="2155">
                  <a:solidFill>
                    <a:srgbClr val="000000"/>
                  </a:solidFill>
                  <a:latin typeface="Montserrat" panose="00000500000000000000"/>
                </a:rPr>
                <a:t>pengujian varietas tanaman tembakau untuk mengetahui ciri karakteristik morfologi tanaman tembakau  </a:t>
              </a:r>
              <a:endParaRPr lang="en-US" sz="2155">
                <a:solidFill>
                  <a:srgbClr val="000000"/>
                </a:solidFill>
                <a:latin typeface="Montserrat" panose="00000500000000000000"/>
              </a:endParaRPr>
            </a:p>
            <a:p>
              <a:pPr marL="465455" lvl="1" indent="-233045" algn="just">
                <a:lnSpc>
                  <a:spcPts val="2585"/>
                </a:lnSpc>
                <a:buFont typeface="Arial" panose="020B0604020202020204"/>
                <a:buChar char="•"/>
              </a:pPr>
              <a:r>
                <a:rPr lang="en-US" sz="2155">
                  <a:solidFill>
                    <a:srgbClr val="000000"/>
                  </a:solidFill>
                  <a:latin typeface="Montserrat" panose="00000500000000000000"/>
                </a:rPr>
                <a:t>seleksi varietas tembakau lokal maupun nasional sehingga didapatkan varietas unggul tanaman tembakau yang terbaik di Sulawesi Selatan.</a:t>
              </a:r>
              <a:endParaRPr lang="en-US" sz="2155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9486900" y="1585259"/>
            <a:ext cx="8476992" cy="7522201"/>
          </a:xfrm>
          <a:custGeom>
            <a:avLst/>
            <a:gdLst/>
            <a:ahLst/>
            <a:cxnLst/>
            <a:rect l="l" t="t" r="r" b="b"/>
            <a:pathLst>
              <a:path w="8476992" h="7522201">
                <a:moveTo>
                  <a:pt x="0" y="0"/>
                </a:moveTo>
                <a:lnTo>
                  <a:pt x="8476992" y="0"/>
                </a:lnTo>
                <a:lnTo>
                  <a:pt x="8476992" y="7522201"/>
                </a:lnTo>
                <a:lnTo>
                  <a:pt x="0" y="7522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5927337" y="166061"/>
            <a:ext cx="5959863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  <a:spcBef>
                <a:spcPct val="0"/>
              </a:spcBef>
            </a:pPr>
            <a:r>
              <a:rPr lang="en-US" sz="5045" u="sng" dirty="0">
                <a:solidFill>
                  <a:srgbClr val="000000"/>
                </a:solidFill>
                <a:latin typeface="Montserrat Bold" panose="00000800000000000000"/>
              </a:rPr>
              <a:t>PENDAHULUAN</a:t>
            </a:r>
            <a:endParaRPr lang="en-US" sz="5045" u="sng" dirty="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40954" y="1083168"/>
            <a:ext cx="2893246" cy="342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Montserrat Bold" panose="00000800000000000000"/>
              </a:rPr>
              <a:t>PERMASALAHAN</a:t>
            </a:r>
            <a:endParaRPr lang="en-US" sz="2300" dirty="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235851" y="4360564"/>
            <a:ext cx="1121623" cy="34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Bold" panose="00000800000000000000"/>
              </a:rPr>
              <a:t>SOLUSI</a:t>
            </a:r>
            <a:endParaRPr lang="en-US" sz="230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45370" y="1137920"/>
            <a:ext cx="1665605" cy="3492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Bold" panose="00000800000000000000"/>
              </a:rPr>
              <a:t>METODE</a:t>
            </a:r>
            <a:endParaRPr lang="en-US" sz="2300">
              <a:solidFill>
                <a:srgbClr val="000000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6439" y="0"/>
            <a:ext cx="4391561" cy="7931799"/>
            <a:chOff x="0" y="0"/>
            <a:chExt cx="446452" cy="806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452" cy="806357"/>
            </a:xfrm>
            <a:custGeom>
              <a:avLst/>
              <a:gdLst/>
              <a:ahLst/>
              <a:cxnLst/>
              <a:rect l="l" t="t" r="r" b="b"/>
              <a:pathLst>
                <a:path w="446452" h="806357">
                  <a:moveTo>
                    <a:pt x="0" y="0"/>
                  </a:moveTo>
                  <a:lnTo>
                    <a:pt x="446452" y="0"/>
                  </a:lnTo>
                  <a:lnTo>
                    <a:pt x="446452" y="806357"/>
                  </a:lnTo>
                  <a:lnTo>
                    <a:pt x="0" y="806357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39917" y="336498"/>
            <a:ext cx="4615414" cy="4405105"/>
            <a:chOff x="0" y="0"/>
            <a:chExt cx="6153886" cy="587347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10709" r="10709"/>
            <a:stretch>
              <a:fillRect/>
            </a:stretch>
          </p:blipFill>
          <p:spPr>
            <a:xfrm>
              <a:off x="0" y="0"/>
              <a:ext cx="6153886" cy="587347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998883" y="4455416"/>
            <a:ext cx="286186" cy="2861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119310" y="3211455"/>
            <a:ext cx="3864106" cy="386409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14978" y="5824242"/>
            <a:ext cx="4081250" cy="4215115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t="-14499" b="-14499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3797" y="1705880"/>
            <a:ext cx="9481201" cy="3546310"/>
          </a:xfrm>
          <a:custGeom>
            <a:avLst/>
            <a:gdLst/>
            <a:ahLst/>
            <a:cxnLst/>
            <a:rect l="l" t="t" r="r" b="b"/>
            <a:pathLst>
              <a:path w="9481201" h="3546310">
                <a:moveTo>
                  <a:pt x="0" y="0"/>
                </a:moveTo>
                <a:lnTo>
                  <a:pt x="9481201" y="0"/>
                </a:lnTo>
                <a:lnTo>
                  <a:pt x="9481201" y="3546311"/>
                </a:lnTo>
                <a:lnTo>
                  <a:pt x="0" y="3546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323797" y="6071885"/>
            <a:ext cx="9481201" cy="4070336"/>
          </a:xfrm>
          <a:custGeom>
            <a:avLst/>
            <a:gdLst/>
            <a:ahLst/>
            <a:cxnLst/>
            <a:rect l="l" t="t" r="r" b="b"/>
            <a:pathLst>
              <a:path w="9481201" h="4070336">
                <a:moveTo>
                  <a:pt x="0" y="0"/>
                </a:moveTo>
                <a:lnTo>
                  <a:pt x="9481201" y="0"/>
                </a:lnTo>
                <a:lnTo>
                  <a:pt x="9481201" y="4070336"/>
                </a:lnTo>
                <a:lnTo>
                  <a:pt x="0" y="4070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323850" y="380365"/>
            <a:ext cx="12149455" cy="16516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110"/>
              </a:lnSpc>
            </a:pPr>
            <a:r>
              <a:rPr lang="en-US" sz="4645">
                <a:solidFill>
                  <a:srgbClr val="0A396D"/>
                </a:solidFill>
                <a:latin typeface="Bebas Neue Cyrillic" panose="02000506000000020004"/>
              </a:rPr>
              <a:t>TAHAP 1 (Analisis tanah beberapa  Lokasi budidaya tembakau)</a:t>
            </a:r>
            <a:endParaRPr lang="en-US" sz="4645">
              <a:solidFill>
                <a:srgbClr val="0A396D"/>
              </a:solidFill>
              <a:latin typeface="Bebas Neue Cyrillic" panose="02000506000000020004"/>
            </a:endParaRPr>
          </a:p>
          <a:p>
            <a:pPr>
              <a:lnSpc>
                <a:spcPts val="5110"/>
              </a:lnSpc>
            </a:pPr>
            <a:endParaRPr lang="en-US" sz="4645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3797" y="1308652"/>
            <a:ext cx="7461267" cy="3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2500">
                <a:solidFill>
                  <a:srgbClr val="0A396D"/>
                </a:solidFill>
                <a:latin typeface="Montserrat Bold" panose="00000800000000000000"/>
              </a:rPr>
              <a:t>Hasil Analisis Tanah dari Lab tanah Unhas</a:t>
            </a:r>
            <a:endParaRPr lang="en-US" sz="2500">
              <a:solidFill>
                <a:srgbClr val="0A396D"/>
              </a:solidFill>
              <a:latin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66885" y="8852235"/>
            <a:ext cx="117689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Classic Bold" panose="00000800000000000000"/>
              </a:rPr>
              <a:t>03</a:t>
            </a:r>
            <a:endParaRPr lang="en-US" sz="1600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6428" y="5530289"/>
            <a:ext cx="7278636" cy="3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2500">
                <a:solidFill>
                  <a:srgbClr val="0A396D"/>
                </a:solidFill>
                <a:latin typeface="Montserrat Bold" panose="00000800000000000000"/>
              </a:rPr>
              <a:t>Hasil analisis tanah per kriteria sifat tanah</a:t>
            </a:r>
            <a:endParaRPr lang="en-US" sz="2500">
              <a:solidFill>
                <a:srgbClr val="0A396D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6439" y="0"/>
            <a:ext cx="4391561" cy="8021124"/>
            <a:chOff x="0" y="0"/>
            <a:chExt cx="446452" cy="81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452" cy="815438"/>
            </a:xfrm>
            <a:custGeom>
              <a:avLst/>
              <a:gdLst/>
              <a:ahLst/>
              <a:cxnLst/>
              <a:rect l="l" t="t" r="r" b="b"/>
              <a:pathLst>
                <a:path w="446452" h="815438">
                  <a:moveTo>
                    <a:pt x="0" y="0"/>
                  </a:moveTo>
                  <a:lnTo>
                    <a:pt x="446452" y="0"/>
                  </a:lnTo>
                  <a:lnTo>
                    <a:pt x="446452" y="815438"/>
                  </a:lnTo>
                  <a:lnTo>
                    <a:pt x="0" y="815438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464061" y="5143500"/>
            <a:ext cx="3257697" cy="325768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679131" y="7474169"/>
            <a:ext cx="3063409" cy="306339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210014" y="1749355"/>
            <a:ext cx="3511744" cy="351173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462681" y="-600832"/>
            <a:ext cx="3259077" cy="325906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94578" y="3338492"/>
            <a:ext cx="9700141" cy="3250443"/>
          </a:xfrm>
          <a:custGeom>
            <a:avLst/>
            <a:gdLst/>
            <a:ahLst/>
            <a:cxnLst/>
            <a:rect l="l" t="t" r="r" b="b"/>
            <a:pathLst>
              <a:path w="9700141" h="3250443">
                <a:moveTo>
                  <a:pt x="0" y="0"/>
                </a:moveTo>
                <a:lnTo>
                  <a:pt x="9700141" y="0"/>
                </a:lnTo>
                <a:lnTo>
                  <a:pt x="9700141" y="3250443"/>
                </a:lnTo>
                <a:lnTo>
                  <a:pt x="0" y="325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0" y="127936"/>
            <a:ext cx="13489297" cy="25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0"/>
              </a:lnSpc>
            </a:pPr>
            <a:r>
              <a:rPr lang="en-US" sz="6125">
                <a:solidFill>
                  <a:srgbClr val="0A396D"/>
                </a:solidFill>
                <a:latin typeface="Bebas Neue Cyrillic" panose="02000506000000020004"/>
              </a:rPr>
              <a:t>TAHAP 2 ( Pengujian beberapa varietas lokal dan nasional</a:t>
            </a: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  <a:p>
            <a:pPr>
              <a:lnSpc>
                <a:spcPts val="6740"/>
              </a:lnSpc>
            </a:pP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2376" y="1749355"/>
            <a:ext cx="12984545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Pengamatan</a:t>
            </a: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Bibit tembakau pada umur ± 45 hari sebelum pindah tanam</a:t>
            </a:r>
            <a:endParaRPr lang="en-US" sz="2575" u="sng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1157" y="2296363"/>
            <a:ext cx="9825903" cy="36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 panose="00000800000000000000"/>
              </a:rPr>
              <a:t>Rerata Tinggi batang, tinggi tanaman dan panjang akar</a:t>
            </a:r>
            <a:endParaRPr lang="en-US" sz="250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2644" y="7221571"/>
            <a:ext cx="12514277" cy="203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A396D"/>
                </a:solidFill>
                <a:latin typeface="Montserrat Bold" panose="00000800000000000000"/>
              </a:rPr>
              <a:t>Tinggi batang</a:t>
            </a: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 tertinggi ditunjukkan pada varietas Kemloko (V3) yaitu 2.943 cm berbeda nyata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dengan Varietas Ico Lalo (V1), Varietas Ico Sse dan Varietas Prancak-95 masing-masing yaitu 1.853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cm, 1.920 cm dan 1.900 cm. Sedangkan </a:t>
            </a:r>
            <a:r>
              <a:rPr lang="en-US" sz="1920">
                <a:solidFill>
                  <a:srgbClr val="000000"/>
                </a:solidFill>
                <a:latin typeface="Montserrat Bold" panose="00000800000000000000"/>
              </a:rPr>
              <a:t>tinggi tanaman</a:t>
            </a: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 tertinggi di tunjukkan pada Varietas Kemloko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(V3) yaitu 10.425 cm berbeda nyata dengan varietas Prancak-95 yaitu 9.258 cm dan varietas Ico Lalo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(V1) dan Ici Sse (V2) yaitu 8.175 cm dan 8.142 cm. </a:t>
            </a:r>
            <a:r>
              <a:rPr lang="en-US" sz="1920">
                <a:solidFill>
                  <a:srgbClr val="000000"/>
                </a:solidFill>
                <a:latin typeface="Montserrat Bold" panose="00000800000000000000"/>
              </a:rPr>
              <a:t>Panjang akar </a:t>
            </a: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tertinggi pada varietas Ico Sse (V2)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yaitu 15.842 cm berbeda nyata dengan Varietas Ico lalo (V1), Kemloko (V3) dan Prancak-95 (V4) 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920">
                <a:solidFill>
                  <a:srgbClr val="000000"/>
                </a:solidFill>
                <a:latin typeface="Montserrat" panose="00000500000000000000"/>
              </a:rPr>
              <a:t>yaitu masing-masing 12.575 cm, 12.033 cm dan 11.983 cm.</a:t>
            </a:r>
            <a:endParaRPr lang="en-US" sz="192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6439" y="0"/>
            <a:ext cx="4391561" cy="8021124"/>
            <a:chOff x="0" y="0"/>
            <a:chExt cx="446452" cy="81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452" cy="815438"/>
            </a:xfrm>
            <a:custGeom>
              <a:avLst/>
              <a:gdLst/>
              <a:ahLst/>
              <a:cxnLst/>
              <a:rect l="l" t="t" r="r" b="b"/>
              <a:pathLst>
                <a:path w="446452" h="815438">
                  <a:moveTo>
                    <a:pt x="0" y="0"/>
                  </a:moveTo>
                  <a:lnTo>
                    <a:pt x="446452" y="0"/>
                  </a:lnTo>
                  <a:lnTo>
                    <a:pt x="446452" y="815438"/>
                  </a:lnTo>
                  <a:lnTo>
                    <a:pt x="0" y="815438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464061" y="5143500"/>
            <a:ext cx="3257697" cy="325768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658349" y="8021124"/>
            <a:ext cx="3063409" cy="306339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210014" y="1749355"/>
            <a:ext cx="3511744" cy="351173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462681" y="-600832"/>
            <a:ext cx="3259077" cy="325906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92787" y="2839207"/>
            <a:ext cx="10610783" cy="3631403"/>
          </a:xfrm>
          <a:custGeom>
            <a:avLst/>
            <a:gdLst/>
            <a:ahLst/>
            <a:cxnLst/>
            <a:rect l="l" t="t" r="r" b="b"/>
            <a:pathLst>
              <a:path w="10610783" h="3631403">
                <a:moveTo>
                  <a:pt x="0" y="0"/>
                </a:moveTo>
                <a:lnTo>
                  <a:pt x="10610783" y="0"/>
                </a:lnTo>
                <a:lnTo>
                  <a:pt x="10610783" y="3631403"/>
                </a:lnTo>
                <a:lnTo>
                  <a:pt x="0" y="3631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0" y="127936"/>
            <a:ext cx="13489297" cy="25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0"/>
              </a:lnSpc>
            </a:pPr>
            <a:r>
              <a:rPr lang="en-US" sz="6125">
                <a:solidFill>
                  <a:srgbClr val="0A396D"/>
                </a:solidFill>
                <a:latin typeface="Bebas Neue Cyrillic" panose="02000506000000020004"/>
              </a:rPr>
              <a:t>TAHAP 2 ( Pengujian beberapa varietas lokal dan nasional</a:t>
            </a: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  <a:p>
            <a:pPr>
              <a:lnSpc>
                <a:spcPts val="6740"/>
              </a:lnSpc>
            </a:pP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2376" y="1749355"/>
            <a:ext cx="12984545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Pengamatan</a:t>
            </a: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Bibit tembakau pada umur ± 45 hari sebelum pindah tanam</a:t>
            </a:r>
            <a:endParaRPr lang="en-US" sz="2575" u="sng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7460" y="2296363"/>
            <a:ext cx="9233296" cy="36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 panose="00000800000000000000"/>
              </a:rPr>
              <a:t>Rerata Panjang Daun, Lebar Daun dan Jumlah Daun</a:t>
            </a:r>
            <a:endParaRPr lang="en-US" sz="250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2154" y="7126656"/>
            <a:ext cx="13012449" cy="186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 Bold" panose="00000800000000000000"/>
              </a:rPr>
              <a:t>Panjang daun</a:t>
            </a: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 tertinggi ditunjukkan pada varietas kemloko (V3) yaitu 6.457 cm yang berbeda 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nyata dengan varietas Ico lalo (V1), Ico SSe (V2) dan Prancak-95 (V4) masing-masing yaitu 5.733 cm, 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4.900 cm dan 4.367 cm. </a:t>
            </a:r>
            <a:r>
              <a:rPr lang="en-US" sz="2015">
                <a:solidFill>
                  <a:srgbClr val="000000"/>
                </a:solidFill>
                <a:latin typeface="Montserrat Bold" panose="00000800000000000000"/>
              </a:rPr>
              <a:t>Lebar daun</a:t>
            </a: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 tertinggi ditunjukkan pada varietas kemloko (V3) yaitu 4.483 cm 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berbeda nyata dengan varietas Ico Sse (V2), Prancak-95 (V4) dan Ico lalo (V1) masing-masing yaitu 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3.967 cm, 3.908 cm dan 3.375 cm. Dan </a:t>
            </a:r>
            <a:r>
              <a:rPr lang="en-US" sz="2015">
                <a:solidFill>
                  <a:srgbClr val="000000"/>
                </a:solidFill>
                <a:latin typeface="Montserrat Bold" panose="00000800000000000000"/>
              </a:rPr>
              <a:t>jumlah daun</a:t>
            </a: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 terbaik pada varietas Ico lalo (V1) 4.833 cm 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Montserrat" panose="00000500000000000000"/>
              </a:rPr>
              <a:t>berbeda nyata dengan Ico Sse (V2), Kemloko (V3) dan Prancak-95 (V4) masing-masing yaitu 4,167</a:t>
            </a:r>
            <a:endParaRPr lang="en-US" sz="2015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96439" y="0"/>
            <a:ext cx="4391561" cy="8021124"/>
            <a:chOff x="0" y="0"/>
            <a:chExt cx="446452" cy="81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452" cy="815438"/>
            </a:xfrm>
            <a:custGeom>
              <a:avLst/>
              <a:gdLst/>
              <a:ahLst/>
              <a:cxnLst/>
              <a:rect l="l" t="t" r="r" b="b"/>
              <a:pathLst>
                <a:path w="446452" h="815438">
                  <a:moveTo>
                    <a:pt x="0" y="0"/>
                  </a:moveTo>
                  <a:lnTo>
                    <a:pt x="446452" y="0"/>
                  </a:lnTo>
                  <a:lnTo>
                    <a:pt x="446452" y="815438"/>
                  </a:lnTo>
                  <a:lnTo>
                    <a:pt x="0" y="815438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464061" y="5143500"/>
            <a:ext cx="3257697" cy="325768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658349" y="8021124"/>
            <a:ext cx="3063409" cy="306339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210014" y="1749355"/>
            <a:ext cx="3511744" cy="351173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462681" y="-600832"/>
            <a:ext cx="3259077" cy="325906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36230" y="2826457"/>
            <a:ext cx="8075628" cy="4300199"/>
          </a:xfrm>
          <a:custGeom>
            <a:avLst/>
            <a:gdLst/>
            <a:ahLst/>
            <a:cxnLst/>
            <a:rect l="l" t="t" r="r" b="b"/>
            <a:pathLst>
              <a:path w="8075628" h="4300199">
                <a:moveTo>
                  <a:pt x="0" y="0"/>
                </a:moveTo>
                <a:lnTo>
                  <a:pt x="8075628" y="0"/>
                </a:lnTo>
                <a:lnTo>
                  <a:pt x="8075628" y="4300199"/>
                </a:lnTo>
                <a:lnTo>
                  <a:pt x="0" y="430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0" y="127936"/>
            <a:ext cx="13489297" cy="25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0"/>
              </a:lnSpc>
            </a:pPr>
            <a:r>
              <a:rPr lang="en-US" sz="6125">
                <a:solidFill>
                  <a:srgbClr val="0A396D"/>
                </a:solidFill>
                <a:latin typeface="Bebas Neue Cyrillic" panose="02000506000000020004"/>
              </a:rPr>
              <a:t>TAHAP 2 ( Pengujian beberapa varietas lokal dan nasional</a:t>
            </a: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  <a:p>
            <a:pPr>
              <a:lnSpc>
                <a:spcPts val="6740"/>
              </a:lnSpc>
            </a:pPr>
            <a:endParaRPr lang="en-US" sz="6125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2376" y="1749355"/>
            <a:ext cx="12984545" cy="39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Pengamatan</a:t>
            </a:r>
            <a:r>
              <a:rPr lang="en-US" sz="2575">
                <a:solidFill>
                  <a:srgbClr val="000000"/>
                </a:solidFill>
                <a:latin typeface="Montserrat Bold" panose="00000800000000000000"/>
              </a:rPr>
              <a:t> </a:t>
            </a:r>
            <a:r>
              <a:rPr lang="en-US" sz="2575" u="sng">
                <a:solidFill>
                  <a:srgbClr val="000000"/>
                </a:solidFill>
                <a:latin typeface="Montserrat Bold" panose="00000800000000000000"/>
              </a:rPr>
              <a:t>Bibit tembakau pada umur ± 45 hari sebelum pindah tanam</a:t>
            </a:r>
            <a:endParaRPr lang="en-US" sz="2575" u="sng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0" y="2296363"/>
            <a:ext cx="11874809" cy="36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 panose="00000800000000000000"/>
              </a:rPr>
              <a:t>Rerata Diameter Batang, Bobot Basah Akar dan Bobot basah Bibit </a:t>
            </a:r>
            <a:endParaRPr lang="en-US" sz="2500">
              <a:solidFill>
                <a:srgbClr val="000000"/>
              </a:solidFill>
              <a:latin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9518" y="7885947"/>
            <a:ext cx="13236921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" panose="00000500000000000000"/>
              </a:rPr>
              <a:t>Hasil rerata </a:t>
            </a:r>
            <a:r>
              <a:rPr lang="en-US" sz="2200">
                <a:solidFill>
                  <a:srgbClr val="000000"/>
                </a:solidFill>
                <a:latin typeface="Montserrat Bold" panose="00000800000000000000"/>
              </a:rPr>
              <a:t>diameter batang </a:t>
            </a:r>
            <a:r>
              <a:rPr lang="en-US" sz="2200">
                <a:solidFill>
                  <a:srgbClr val="000000"/>
                </a:solidFill>
                <a:latin typeface="Montserrat" panose="00000500000000000000"/>
              </a:rPr>
              <a:t>tertinggi pada varietas Ico Lalo (V1) yaitu 1.242, dan yang </a:t>
            </a:r>
            <a:endParaRPr lang="en-US" sz="2200">
              <a:solidFill>
                <a:srgbClr val="000000"/>
              </a:solidFill>
              <a:latin typeface="Montserrat" panose="00000500000000000000"/>
            </a:endParaRP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" panose="00000500000000000000"/>
              </a:rPr>
              <a:t>terendah pada varietas Ico Sse (V2) dan Prancak-95 (V4) yaitu 1.117, hasil rerata </a:t>
            </a:r>
            <a:r>
              <a:rPr lang="en-US" sz="2200">
                <a:solidFill>
                  <a:srgbClr val="000000"/>
                </a:solidFill>
                <a:latin typeface="Montserrat Bold" panose="00000800000000000000"/>
              </a:rPr>
              <a:t>bobot basah akar</a:t>
            </a:r>
            <a:r>
              <a:rPr lang="en-US" sz="2200">
                <a:solidFill>
                  <a:srgbClr val="000000"/>
                </a:solidFill>
                <a:latin typeface="Montserrat" panose="00000500000000000000"/>
              </a:rPr>
              <a:t> tertinggi pada varietas Ico Lalo (V1) yaitu 0.266 dan yang terendah pada varietas Kemloko (V3) dan  hasil rerata pada </a:t>
            </a:r>
            <a:r>
              <a:rPr lang="en-US" sz="2200">
                <a:solidFill>
                  <a:srgbClr val="000000"/>
                </a:solidFill>
                <a:latin typeface="Montserrat Bold" panose="00000800000000000000"/>
              </a:rPr>
              <a:t>bobot basah bibit</a:t>
            </a:r>
            <a:r>
              <a:rPr lang="en-US" sz="2200">
                <a:solidFill>
                  <a:srgbClr val="000000"/>
                </a:solidFill>
                <a:latin typeface="Montserrat" panose="00000500000000000000"/>
              </a:rPr>
              <a:t> yang tertinggi pada varietas Prancak-95 (V4) yaitu 0.925 dan yang terendah pada varietas Kemloko (V3) yaitu 0.688.</a:t>
            </a:r>
            <a:endParaRPr lang="en-US" sz="220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1251" y="0"/>
            <a:ext cx="2206749" cy="10287000"/>
            <a:chOff x="0" y="0"/>
            <a:chExt cx="724720" cy="33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720" cy="3378359"/>
            </a:xfrm>
            <a:custGeom>
              <a:avLst/>
              <a:gdLst/>
              <a:ahLst/>
              <a:cxnLst/>
              <a:rect l="l" t="t" r="r" b="b"/>
              <a:pathLst>
                <a:path w="724720" h="3378359">
                  <a:moveTo>
                    <a:pt x="0" y="0"/>
                  </a:moveTo>
                  <a:lnTo>
                    <a:pt x="724720" y="0"/>
                  </a:lnTo>
                  <a:lnTo>
                    <a:pt x="724720" y="3378359"/>
                  </a:lnTo>
                  <a:lnTo>
                    <a:pt x="0" y="3378359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01936" y="0"/>
            <a:ext cx="3286064" cy="3285690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"/>
              <a:stretch>
                <a:fillRect l="-16659" r="-166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67818" y="3597935"/>
            <a:ext cx="3091482" cy="3091130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001936" y="7003390"/>
            <a:ext cx="3286064" cy="3285690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66857" y="2291396"/>
            <a:ext cx="8942761" cy="3860754"/>
          </a:xfrm>
          <a:custGeom>
            <a:avLst/>
            <a:gdLst/>
            <a:ahLst/>
            <a:cxnLst/>
            <a:rect l="l" t="t" r="r" b="b"/>
            <a:pathLst>
              <a:path w="8942761" h="3860754">
                <a:moveTo>
                  <a:pt x="0" y="0"/>
                </a:moveTo>
                <a:lnTo>
                  <a:pt x="8942761" y="0"/>
                </a:lnTo>
                <a:lnTo>
                  <a:pt x="8942761" y="3860753"/>
                </a:lnTo>
                <a:lnTo>
                  <a:pt x="0" y="386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33" b="-1033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2866857" y="6371224"/>
            <a:ext cx="8942761" cy="3253840"/>
          </a:xfrm>
          <a:custGeom>
            <a:avLst/>
            <a:gdLst/>
            <a:ahLst/>
            <a:cxnLst/>
            <a:rect l="l" t="t" r="r" b="b"/>
            <a:pathLst>
              <a:path w="8942761" h="3253840">
                <a:moveTo>
                  <a:pt x="0" y="0"/>
                </a:moveTo>
                <a:lnTo>
                  <a:pt x="8942761" y="0"/>
                </a:lnTo>
                <a:lnTo>
                  <a:pt x="8942761" y="3253841"/>
                </a:lnTo>
                <a:lnTo>
                  <a:pt x="0" y="3253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5" t="-1449" r="-1115" b="-368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463745" y="660400"/>
            <a:ext cx="687449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0A396D"/>
                </a:solidFill>
                <a:latin typeface="Bebas Neue Cyrillic" panose="02000506000000020004"/>
              </a:rPr>
              <a:t>STATUS LUARAN</a:t>
            </a:r>
            <a:endParaRPr lang="en-US" sz="5500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2348" y="1654207"/>
            <a:ext cx="9263047" cy="42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5" lvl="1" indent="-297180">
              <a:lnSpc>
                <a:spcPts val="3300"/>
              </a:lnSpc>
              <a:buFont typeface="Arial" panose="020B0604020202020204"/>
              <a:buChar char="•"/>
            </a:pPr>
            <a:r>
              <a:rPr lang="en-US" sz="2750" u="sng">
                <a:solidFill>
                  <a:srgbClr val="0A396D"/>
                </a:solidFill>
                <a:latin typeface="Montserrat Bold" panose="00000800000000000000"/>
              </a:rPr>
              <a:t>LUARAN WAJIB (Jurnal Galung Tropika)</a:t>
            </a:r>
            <a:endParaRPr lang="en-US" sz="2750" u="sng">
              <a:solidFill>
                <a:srgbClr val="0A396D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1251" y="0"/>
            <a:ext cx="2206749" cy="10287000"/>
            <a:chOff x="0" y="0"/>
            <a:chExt cx="724720" cy="33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720" cy="3378359"/>
            </a:xfrm>
            <a:custGeom>
              <a:avLst/>
              <a:gdLst/>
              <a:ahLst/>
              <a:cxnLst/>
              <a:rect l="l" t="t" r="r" b="b"/>
              <a:pathLst>
                <a:path w="724720" h="3378359">
                  <a:moveTo>
                    <a:pt x="0" y="0"/>
                  </a:moveTo>
                  <a:lnTo>
                    <a:pt x="724720" y="0"/>
                  </a:lnTo>
                  <a:lnTo>
                    <a:pt x="724720" y="3378359"/>
                  </a:lnTo>
                  <a:lnTo>
                    <a:pt x="0" y="3378359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01936" y="0"/>
            <a:ext cx="3286064" cy="3285690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"/>
              <a:stretch>
                <a:fillRect l="-16659" r="-166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67818" y="3597935"/>
            <a:ext cx="3091482" cy="3091130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001936" y="7003390"/>
            <a:ext cx="3286064" cy="3285690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832999" y="2532111"/>
            <a:ext cx="9354531" cy="3242735"/>
          </a:xfrm>
          <a:custGeom>
            <a:avLst/>
            <a:gdLst/>
            <a:ahLst/>
            <a:cxnLst/>
            <a:rect l="l" t="t" r="r" b="b"/>
            <a:pathLst>
              <a:path w="9354531" h="3242735">
                <a:moveTo>
                  <a:pt x="0" y="0"/>
                </a:moveTo>
                <a:lnTo>
                  <a:pt x="9354531" y="0"/>
                </a:lnTo>
                <a:lnTo>
                  <a:pt x="9354531" y="3242735"/>
                </a:lnTo>
                <a:lnTo>
                  <a:pt x="0" y="3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21" b="-209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3900991" y="5993921"/>
            <a:ext cx="9286539" cy="3548013"/>
          </a:xfrm>
          <a:custGeom>
            <a:avLst/>
            <a:gdLst/>
            <a:ahLst/>
            <a:cxnLst/>
            <a:rect l="l" t="t" r="r" b="b"/>
            <a:pathLst>
              <a:path w="9286539" h="3548013">
                <a:moveTo>
                  <a:pt x="0" y="0"/>
                </a:moveTo>
                <a:lnTo>
                  <a:pt x="9286539" y="0"/>
                </a:lnTo>
                <a:lnTo>
                  <a:pt x="9286539" y="3548013"/>
                </a:lnTo>
                <a:lnTo>
                  <a:pt x="0" y="3548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463745" y="660400"/>
            <a:ext cx="687449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0A396D"/>
                </a:solidFill>
                <a:latin typeface="Bebas Neue Cyrillic" panose="02000506000000020004"/>
              </a:rPr>
              <a:t>STATUS LUARAN</a:t>
            </a:r>
            <a:endParaRPr lang="en-US" sz="5500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2348" y="1654207"/>
            <a:ext cx="14454377" cy="84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5" lvl="1" indent="-297180">
              <a:lnSpc>
                <a:spcPts val="3300"/>
              </a:lnSpc>
              <a:buFont typeface="Arial" panose="020B0604020202020204"/>
              <a:buChar char="•"/>
            </a:pPr>
            <a:r>
              <a:rPr lang="en-US" sz="2750" u="sng">
                <a:solidFill>
                  <a:srgbClr val="0A396D"/>
                </a:solidFill>
                <a:latin typeface="Montserrat Bold" panose="00000800000000000000"/>
              </a:rPr>
              <a:t>LUARAN TAMBAHAN</a:t>
            </a:r>
            <a:r>
              <a:rPr lang="en-US" sz="2750">
                <a:solidFill>
                  <a:srgbClr val="0A396D"/>
                </a:solidFill>
                <a:latin typeface="Montserrat Bold" panose="00000800000000000000"/>
              </a:rPr>
              <a:t> - Jurnal AGROSAINSTEK (Jurnal Ilmu dan Teknologi Pertanian)</a:t>
            </a:r>
            <a:endParaRPr lang="en-US" sz="2750">
              <a:solidFill>
                <a:srgbClr val="0A396D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1251" y="0"/>
            <a:ext cx="2206749" cy="10287000"/>
            <a:chOff x="0" y="0"/>
            <a:chExt cx="724720" cy="33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720" cy="3378359"/>
            </a:xfrm>
            <a:custGeom>
              <a:avLst/>
              <a:gdLst/>
              <a:ahLst/>
              <a:cxnLst/>
              <a:rect l="l" t="t" r="r" b="b"/>
              <a:pathLst>
                <a:path w="724720" h="3378359">
                  <a:moveTo>
                    <a:pt x="0" y="0"/>
                  </a:moveTo>
                  <a:lnTo>
                    <a:pt x="724720" y="0"/>
                  </a:lnTo>
                  <a:lnTo>
                    <a:pt x="724720" y="3378359"/>
                  </a:lnTo>
                  <a:lnTo>
                    <a:pt x="0" y="3378359"/>
                  </a:lnTo>
                  <a:close/>
                </a:path>
              </a:pathLst>
            </a:custGeom>
            <a:solidFill>
              <a:srgbClr val="84C58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01936" y="0"/>
            <a:ext cx="3286064" cy="3285690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"/>
              <a:stretch>
                <a:fillRect l="-16659" r="-166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001936" y="7003390"/>
            <a:ext cx="3286064" cy="3285690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3499227"/>
            <a:ext cx="8715002" cy="3288545"/>
          </a:xfrm>
          <a:custGeom>
            <a:avLst/>
            <a:gdLst/>
            <a:ahLst/>
            <a:cxnLst/>
            <a:rect l="l" t="t" r="r" b="b"/>
            <a:pathLst>
              <a:path w="8715002" h="3288545">
                <a:moveTo>
                  <a:pt x="0" y="0"/>
                </a:moveTo>
                <a:lnTo>
                  <a:pt x="8715002" y="0"/>
                </a:lnTo>
                <a:lnTo>
                  <a:pt x="8715002" y="3288546"/>
                </a:lnTo>
                <a:lnTo>
                  <a:pt x="0" y="328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8715002" y="3500267"/>
            <a:ext cx="6437759" cy="3288545"/>
          </a:xfrm>
          <a:custGeom>
            <a:avLst/>
            <a:gdLst/>
            <a:ahLst/>
            <a:cxnLst/>
            <a:rect l="l" t="t" r="r" b="b"/>
            <a:pathLst>
              <a:path w="6437759" h="3288545">
                <a:moveTo>
                  <a:pt x="0" y="0"/>
                </a:moveTo>
                <a:lnTo>
                  <a:pt x="6437759" y="0"/>
                </a:lnTo>
                <a:lnTo>
                  <a:pt x="6437759" y="3288545"/>
                </a:lnTo>
                <a:lnTo>
                  <a:pt x="0" y="3288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537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5400000">
            <a:off x="946264" y="7028711"/>
            <a:ext cx="669874" cy="190077"/>
          </a:xfrm>
          <a:custGeom>
            <a:avLst/>
            <a:gdLst/>
            <a:ahLst/>
            <a:cxnLst/>
            <a:rect l="l" t="t" r="r" b="b"/>
            <a:pathLst>
              <a:path w="669874" h="190077">
                <a:moveTo>
                  <a:pt x="0" y="0"/>
                </a:moveTo>
                <a:lnTo>
                  <a:pt x="669874" y="0"/>
                </a:lnTo>
                <a:lnTo>
                  <a:pt x="669874" y="190077"/>
                </a:lnTo>
                <a:lnTo>
                  <a:pt x="0" y="19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463745" y="660400"/>
            <a:ext cx="687449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0A396D"/>
                </a:solidFill>
                <a:latin typeface="Bebas Neue Cyrillic" panose="02000506000000020004"/>
              </a:rPr>
              <a:t>TIMELINE</a:t>
            </a:r>
            <a:endParaRPr lang="en-US" sz="5500">
              <a:solidFill>
                <a:srgbClr val="0A396D"/>
              </a:solidFill>
              <a:latin typeface="Bebas Neue Cyrillic" panose="0200050600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4891" y="4235506"/>
            <a:ext cx="840219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JUNI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03196" y="4235506"/>
            <a:ext cx="762165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JULI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94573" y="4235506"/>
            <a:ext cx="734495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AGS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33246" y="4235506"/>
            <a:ext cx="898863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SEPT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02754" y="4235506"/>
            <a:ext cx="741103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OKT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87475" y="4235506"/>
            <a:ext cx="819983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NOV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35741" y="4235506"/>
            <a:ext cx="736353" cy="4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745">
                <a:solidFill>
                  <a:srgbClr val="0A396D"/>
                </a:solidFill>
                <a:latin typeface="Montserrat" panose="00000500000000000000"/>
              </a:rPr>
              <a:t>DES</a:t>
            </a:r>
            <a:endParaRPr lang="en-US" sz="274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63" y="7578824"/>
            <a:ext cx="2064675" cy="46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"/>
              </a:lnSpc>
              <a:spcBef>
                <a:spcPct val="0"/>
              </a:spcBef>
            </a:pPr>
            <a:r>
              <a:rPr lang="en-US" sz="1540">
                <a:solidFill>
                  <a:srgbClr val="0A396D"/>
                </a:solidFill>
                <a:latin typeface="Montserrat" panose="00000500000000000000"/>
              </a:rPr>
              <a:t>Pengambilan sampel tanah</a:t>
            </a:r>
            <a:endParaRPr lang="en-US" sz="1540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07229" y="7722635"/>
            <a:ext cx="1780381" cy="183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930" lvl="1" indent="-164465">
              <a:lnSpc>
                <a:spcPts val="1830"/>
              </a:lnSpc>
              <a:buFont typeface="Arial" panose="020B0604020202020204"/>
              <a:buChar char="•"/>
            </a:pPr>
            <a:r>
              <a:rPr lang="en-US" sz="1525">
                <a:solidFill>
                  <a:srgbClr val="0A396D"/>
                </a:solidFill>
                <a:latin typeface="Montserrat" panose="00000500000000000000"/>
              </a:rPr>
              <a:t>Analisis tanah di Lab. Tanah Unhas</a:t>
            </a:r>
            <a:endParaRPr lang="en-US" sz="1525">
              <a:solidFill>
                <a:srgbClr val="0A396D"/>
              </a:solidFill>
              <a:latin typeface="Montserrat" panose="00000500000000000000"/>
            </a:endParaRPr>
          </a:p>
          <a:p>
            <a:pPr marL="328930" lvl="1" indent="-164465">
              <a:lnSpc>
                <a:spcPts val="1830"/>
              </a:lnSpc>
              <a:buFont typeface="Arial" panose="020B0604020202020204"/>
              <a:buChar char="•"/>
            </a:pPr>
            <a:r>
              <a:rPr lang="en-US" sz="1525">
                <a:solidFill>
                  <a:srgbClr val="0A396D"/>
                </a:solidFill>
                <a:latin typeface="Montserrat" panose="00000500000000000000"/>
              </a:rPr>
              <a:t>Penyemaian dan Pengisian polybag untuk pertanaman tembakau</a:t>
            </a:r>
            <a:endParaRPr lang="en-US" sz="152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57501" y="7375121"/>
            <a:ext cx="2152401" cy="88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0"/>
              </a:lnSpc>
              <a:spcBef>
                <a:spcPct val="0"/>
              </a:spcBef>
            </a:pPr>
            <a:r>
              <a:rPr lang="en-US" sz="1450">
                <a:solidFill>
                  <a:srgbClr val="0A396D"/>
                </a:solidFill>
                <a:latin typeface="Montserrat" panose="00000500000000000000"/>
              </a:rPr>
              <a:t>Pengamatan bibit tembakau dan pindah tanam bibit tembakau pada polybag</a:t>
            </a:r>
            <a:endParaRPr lang="en-US" sz="1450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93294" y="7578824"/>
            <a:ext cx="1544214" cy="215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8610" lvl="1" indent="-154305">
              <a:lnSpc>
                <a:spcPts val="1715"/>
              </a:lnSpc>
              <a:buFont typeface="Arial" panose="020B0604020202020204"/>
              <a:buChar char="•"/>
            </a:pPr>
            <a:r>
              <a:rPr lang="en-US" sz="1430">
                <a:solidFill>
                  <a:srgbClr val="0A396D"/>
                </a:solidFill>
                <a:latin typeface="Montserrat" panose="00000500000000000000"/>
              </a:rPr>
              <a:t>Pengamatan bibit tembakau 14 HS pindah tanam</a:t>
            </a:r>
            <a:endParaRPr lang="en-US" sz="1430">
              <a:solidFill>
                <a:srgbClr val="0A396D"/>
              </a:solidFill>
              <a:latin typeface="Montserrat" panose="00000500000000000000"/>
            </a:endParaRPr>
          </a:p>
          <a:p>
            <a:pPr marL="308610" lvl="1" indent="-154305">
              <a:lnSpc>
                <a:spcPts val="1715"/>
              </a:lnSpc>
              <a:buFont typeface="Arial" panose="020B0604020202020204"/>
              <a:buChar char="•"/>
            </a:pPr>
            <a:r>
              <a:rPr lang="en-US" sz="1430">
                <a:solidFill>
                  <a:srgbClr val="0A396D"/>
                </a:solidFill>
                <a:latin typeface="Montserrat" panose="00000500000000000000"/>
              </a:rPr>
              <a:t>Submite jurnal Sinta 3 pada Jurnal Galung Tropika</a:t>
            </a:r>
            <a:endParaRPr lang="en-US" sz="1430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44000" y="7560059"/>
            <a:ext cx="1836291" cy="203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735" lvl="1" indent="-146050">
              <a:lnSpc>
                <a:spcPts val="1625"/>
              </a:lnSpc>
              <a:buFont typeface="Arial" panose="020B0604020202020204"/>
              <a:buChar char="•"/>
            </a:pPr>
            <a:r>
              <a:rPr lang="en-US" sz="1355">
                <a:solidFill>
                  <a:srgbClr val="0A396D"/>
                </a:solidFill>
                <a:latin typeface="Montserrat" panose="00000500000000000000"/>
              </a:rPr>
              <a:t>Pengamatan Tembakau untuk data karakterisasi tanaman tembakau </a:t>
            </a:r>
            <a:endParaRPr lang="en-US" sz="1355">
              <a:solidFill>
                <a:srgbClr val="0A396D"/>
              </a:solidFill>
              <a:latin typeface="Montserrat" panose="00000500000000000000"/>
            </a:endParaRPr>
          </a:p>
          <a:p>
            <a:pPr marL="292735" lvl="1" indent="-146050">
              <a:lnSpc>
                <a:spcPts val="1625"/>
              </a:lnSpc>
              <a:buFont typeface="Arial" panose="020B0604020202020204"/>
              <a:buChar char="•"/>
            </a:pPr>
            <a:r>
              <a:rPr lang="en-US" sz="1355">
                <a:solidFill>
                  <a:srgbClr val="0A396D"/>
                </a:solidFill>
                <a:latin typeface="Montserrat" panose="00000500000000000000"/>
              </a:rPr>
              <a:t>Submite Luaran Tambahan di Jurnal Sinta 2 pada Jurnal Agrosainstek</a:t>
            </a:r>
            <a:endParaRPr lang="en-US" sz="1355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66041" y="7732160"/>
            <a:ext cx="1392086" cy="6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0"/>
              </a:lnSpc>
              <a:spcBef>
                <a:spcPct val="0"/>
              </a:spcBef>
            </a:pPr>
            <a:r>
              <a:rPr lang="en-US" sz="1450">
                <a:solidFill>
                  <a:srgbClr val="0A396D"/>
                </a:solidFill>
                <a:latin typeface="Montserrat" panose="00000500000000000000"/>
              </a:rPr>
              <a:t>Melakukan seleksi varietas tembakau</a:t>
            </a:r>
            <a:endParaRPr lang="en-US" sz="1450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27865" y="7485543"/>
            <a:ext cx="2152401" cy="6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0"/>
              </a:lnSpc>
              <a:spcBef>
                <a:spcPct val="0"/>
              </a:spcBef>
            </a:pPr>
            <a:r>
              <a:rPr lang="en-US" sz="1450">
                <a:solidFill>
                  <a:srgbClr val="0A396D"/>
                </a:solidFill>
                <a:latin typeface="Montserrat" panose="00000500000000000000"/>
              </a:rPr>
              <a:t>Publish jurnal SInta 2 pada Jurnal Agrosainstek</a:t>
            </a:r>
            <a:endParaRPr lang="en-US" sz="1450">
              <a:solidFill>
                <a:srgbClr val="0A396D"/>
              </a:solidFill>
              <a:latin typeface="Montserrat" panose="00000500000000000000"/>
            </a:endParaRPr>
          </a:p>
        </p:txBody>
      </p:sp>
      <p:sp>
        <p:nvSpPr>
          <p:cNvPr id="27" name="Freeform 27"/>
          <p:cNvSpPr/>
          <p:nvPr/>
        </p:nvSpPr>
        <p:spPr>
          <a:xfrm rot="5400000">
            <a:off x="5026883" y="6908352"/>
            <a:ext cx="669874" cy="190077"/>
          </a:xfrm>
          <a:custGeom>
            <a:avLst/>
            <a:gdLst/>
            <a:ahLst/>
            <a:cxnLst/>
            <a:rect l="l" t="t" r="r" b="b"/>
            <a:pathLst>
              <a:path w="669874" h="190077">
                <a:moveTo>
                  <a:pt x="0" y="0"/>
                </a:moveTo>
                <a:lnTo>
                  <a:pt x="669875" y="0"/>
                </a:lnTo>
                <a:lnTo>
                  <a:pt x="669875" y="190076"/>
                </a:lnTo>
                <a:lnTo>
                  <a:pt x="0" y="19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 rot="5400000">
            <a:off x="9631503" y="6945518"/>
            <a:ext cx="670914" cy="190372"/>
          </a:xfrm>
          <a:custGeom>
            <a:avLst/>
            <a:gdLst/>
            <a:ahLst/>
            <a:cxnLst/>
            <a:rect l="l" t="t" r="r" b="b"/>
            <a:pathLst>
              <a:path w="670914" h="190372">
                <a:moveTo>
                  <a:pt x="0" y="0"/>
                </a:moveTo>
                <a:lnTo>
                  <a:pt x="670914" y="0"/>
                </a:lnTo>
                <a:lnTo>
                  <a:pt x="670914" y="190371"/>
                </a:lnTo>
                <a:lnTo>
                  <a:pt x="0" y="19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 rot="5400000">
            <a:off x="13769128" y="6945145"/>
            <a:ext cx="669874" cy="190077"/>
          </a:xfrm>
          <a:custGeom>
            <a:avLst/>
            <a:gdLst/>
            <a:ahLst/>
            <a:cxnLst/>
            <a:rect l="l" t="t" r="r" b="b"/>
            <a:pathLst>
              <a:path w="669874" h="190077">
                <a:moveTo>
                  <a:pt x="0" y="0"/>
                </a:moveTo>
                <a:lnTo>
                  <a:pt x="669875" y="0"/>
                </a:lnTo>
                <a:lnTo>
                  <a:pt x="669875" y="190077"/>
                </a:lnTo>
                <a:lnTo>
                  <a:pt x="0" y="19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 rot="5400000">
            <a:off x="2883990" y="7074479"/>
            <a:ext cx="800577" cy="227164"/>
          </a:xfrm>
          <a:custGeom>
            <a:avLst/>
            <a:gdLst/>
            <a:ahLst/>
            <a:cxnLst/>
            <a:rect l="l" t="t" r="r" b="b"/>
            <a:pathLst>
              <a:path w="800577" h="227164">
                <a:moveTo>
                  <a:pt x="0" y="0"/>
                </a:moveTo>
                <a:lnTo>
                  <a:pt x="800577" y="0"/>
                </a:lnTo>
                <a:lnTo>
                  <a:pt x="800577" y="227164"/>
                </a:lnTo>
                <a:lnTo>
                  <a:pt x="0" y="227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rot="5400000">
            <a:off x="7051531" y="7074479"/>
            <a:ext cx="800577" cy="227164"/>
          </a:xfrm>
          <a:custGeom>
            <a:avLst/>
            <a:gdLst/>
            <a:ahLst/>
            <a:cxnLst/>
            <a:rect l="l" t="t" r="r" b="b"/>
            <a:pathLst>
              <a:path w="800577" h="227164">
                <a:moveTo>
                  <a:pt x="0" y="0"/>
                </a:moveTo>
                <a:lnTo>
                  <a:pt x="800577" y="0"/>
                </a:lnTo>
                <a:lnTo>
                  <a:pt x="800577" y="227164"/>
                </a:lnTo>
                <a:lnTo>
                  <a:pt x="0" y="227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 rot="5400000">
            <a:off x="11635298" y="7046188"/>
            <a:ext cx="800577" cy="227164"/>
          </a:xfrm>
          <a:custGeom>
            <a:avLst/>
            <a:gdLst/>
            <a:ahLst/>
            <a:cxnLst/>
            <a:rect l="l" t="t" r="r" b="b"/>
            <a:pathLst>
              <a:path w="800577" h="227164">
                <a:moveTo>
                  <a:pt x="0" y="0"/>
                </a:moveTo>
                <a:lnTo>
                  <a:pt x="800577" y="0"/>
                </a:lnTo>
                <a:lnTo>
                  <a:pt x="800577" y="227164"/>
                </a:lnTo>
                <a:lnTo>
                  <a:pt x="0" y="227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3740</Words>
  <Application>WPS Presentation</Application>
  <PresentationFormat>Custom</PresentationFormat>
  <Paragraphs>118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Bebas Neue Cyrillic</vt:lpstr>
      <vt:lpstr>Montserrat Classic Bold</vt:lpstr>
      <vt:lpstr>Montserrat Classic</vt:lpstr>
      <vt:lpstr>Montserrat</vt:lpstr>
      <vt:lpstr>Arial</vt:lpstr>
      <vt:lpstr>Montserrat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KEMAJUAN</dc:title>
  <dc:creator>Sri Nur Qadri</dc:creator>
  <cp:lastModifiedBy>Sri Nurqadri</cp:lastModifiedBy>
  <cp:revision>6</cp:revision>
  <dcterms:created xsi:type="dcterms:W3CDTF">2006-08-16T00:00:00Z</dcterms:created>
  <dcterms:modified xsi:type="dcterms:W3CDTF">2023-10-10T02:38:31Z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0EB5A4E57EE34A7CB4EE4A658A6AD660_12</vt:lpwstr>
  </property>
  <property fmtid="{D5CDD505-2E9C-101B-9397-08002B2CF9AE}" pid="3" name="KSOProductBuildVer">
    <vt:lpwstr>1033-12.2.0.13215</vt:lpwstr>
  </property>
</Properties>
</file>